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8" r:id="rId3"/>
    <p:sldId id="259" r:id="rId4"/>
    <p:sldId id="260" r:id="rId5"/>
    <p:sldId id="261" r:id="rId6"/>
    <p:sldId id="262" r:id="rId7"/>
    <p:sldId id="263" r:id="rId8"/>
    <p:sldId id="265" r:id="rId9"/>
    <p:sldId id="264" r:id="rId10"/>
    <p:sldId id="275" r:id="rId11"/>
    <p:sldId id="286" r:id="rId12"/>
    <p:sldId id="287" r:id="rId13"/>
    <p:sldId id="266" r:id="rId14"/>
    <p:sldId id="267" r:id="rId15"/>
    <p:sldId id="268" r:id="rId16"/>
    <p:sldId id="269" r:id="rId17"/>
    <p:sldId id="270" r:id="rId18"/>
    <p:sldId id="271" r:id="rId19"/>
    <p:sldId id="272" r:id="rId20"/>
    <p:sldId id="273" r:id="rId21"/>
    <p:sldId id="288" r:id="rId22"/>
    <p:sldId id="274" r:id="rId23"/>
    <p:sldId id="289" r:id="rId24"/>
    <p:sldId id="290" r:id="rId25"/>
    <p:sldId id="291" r:id="rId26"/>
    <p:sldId id="277" r:id="rId27"/>
    <p:sldId id="279" r:id="rId28"/>
    <p:sldId id="281" r:id="rId29"/>
    <p:sldId id="280" r:id="rId30"/>
    <p:sldId id="282" r:id="rId31"/>
    <p:sldId id="283" r:id="rId32"/>
    <p:sldId id="292"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620"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11/7/2014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11/7/2014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11/7/2014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11/7/2014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11/7/2014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11/7/2014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11/7/2014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11/7/2014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11/7/2014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11/7/2014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11/7/2014</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SHAMU Mobile Monitoring Application (SHAMU-MMA)</a:t>
            </a:r>
            <a:endParaRPr lang="en-US" dirty="0"/>
          </a:p>
        </p:txBody>
      </p:sp>
      <p:sp>
        <p:nvSpPr>
          <p:cNvPr id="3" name="Subtitle 2"/>
          <p:cNvSpPr>
            <a:spLocks noGrp="1"/>
          </p:cNvSpPr>
          <p:nvPr>
            <p:ph type="subTitle" idx="1"/>
          </p:nvPr>
        </p:nvSpPr>
        <p:spPr/>
        <p:txBody>
          <a:bodyPr/>
          <a:lstStyle/>
          <a:p>
            <a:r>
              <a:rPr lang="en-US" dirty="0" smtClean="0"/>
              <a:t>The native Android application for monitoring CHDR on your mobile device!</a:t>
            </a:r>
            <a:endParaRPr lang="en-US" dirty="0"/>
          </a:p>
        </p:txBody>
      </p:sp>
    </p:spTree>
    <p:extLst>
      <p:ext uri="{BB962C8B-B14F-4D97-AF65-F5344CB8AC3E}">
        <p14:creationId xmlns:p14="http://schemas.microsoft.com/office/powerpoint/2010/main" val="189703294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Polling</a:t>
            </a:r>
            <a:endParaRPr lang="en-US" sz="2800" dirty="0"/>
          </a:p>
        </p:txBody>
      </p:sp>
      <p:sp>
        <p:nvSpPr>
          <p:cNvPr id="3" name="Content Placeholder 2"/>
          <p:cNvSpPr>
            <a:spLocks noGrp="1"/>
          </p:cNvSpPr>
          <p:nvPr>
            <p:ph sz="quarter" idx="13"/>
          </p:nvPr>
        </p:nvSpPr>
        <p:spPr/>
        <p:txBody>
          <a:bodyPr>
            <a:normAutofit fontScale="92500" lnSpcReduction="20000"/>
          </a:bodyPr>
          <a:lstStyle/>
          <a:p>
            <a:r>
              <a:rPr lang="en-US" dirty="0" smtClean="0"/>
              <a:t>In the configure pane where you set up the URL for SHAMU you also set up the polling interval in minutes. The ellipses on the top right of the screen drop down a menu to start and stop the service. When started, the alerts are refreshed based on the polling interval and their status is reported to you immediately.</a:t>
            </a:r>
          </a:p>
          <a:p>
            <a:endParaRPr lang="en-US" dirty="0" smtClean="0"/>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350280306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 Alert Notification Bar</a:t>
            </a:r>
            <a:br>
              <a:rPr lang="en-US" dirty="0" smtClean="0"/>
            </a:br>
            <a:r>
              <a:rPr lang="en-US" dirty="0" smtClean="0"/>
              <a:t>Red Alerts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295" y="3581400"/>
            <a:ext cx="5545792" cy="905241"/>
          </a:xfrm>
          <a:prstGeom prst="rect">
            <a:avLst/>
          </a:prstGeom>
        </p:spPr>
      </p:pic>
      <p:sp>
        <p:nvSpPr>
          <p:cNvPr id="7" name="TextBox 6"/>
          <p:cNvSpPr txBox="1"/>
          <p:nvPr/>
        </p:nvSpPr>
        <p:spPr>
          <a:xfrm>
            <a:off x="304800" y="2057400"/>
            <a:ext cx="8610600" cy="1477328"/>
          </a:xfrm>
          <a:prstGeom prst="rect">
            <a:avLst/>
          </a:prstGeom>
          <a:noFill/>
        </p:spPr>
        <p:txBody>
          <a:bodyPr wrap="square" rtlCol="0">
            <a:spAutoFit/>
          </a:bodyPr>
          <a:lstStyle/>
          <a:p>
            <a:r>
              <a:rPr lang="en-US" dirty="0" smtClean="0">
                <a:solidFill>
                  <a:schemeClr val="tx2"/>
                </a:solidFill>
              </a:rPr>
              <a:t>The alert notification bar indicates when the alert status changes for your alerts of interest and works when you are actively polling SHAMU. The images below are displayed when an alert of interest goes red. As the status of these alerts changes you are notified until all alerts are green (shown on the next slide). Swiping down on the notification bar will display the last image.</a:t>
            </a:r>
            <a:endParaRPr lang="en-US" dirty="0">
              <a:solidFill>
                <a:schemeClr val="tx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75" y="4734625"/>
            <a:ext cx="7068025" cy="4469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163" y="5410200"/>
            <a:ext cx="5224193" cy="1098295"/>
          </a:xfrm>
          <a:prstGeom prst="rect">
            <a:avLst/>
          </a:prstGeom>
        </p:spPr>
      </p:pic>
    </p:spTree>
    <p:extLst>
      <p:ext uri="{BB962C8B-B14F-4D97-AF65-F5344CB8AC3E}">
        <p14:creationId xmlns:p14="http://schemas.microsoft.com/office/powerpoint/2010/main" val="294728167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 Alert Notification Bar</a:t>
            </a:r>
            <a:br>
              <a:rPr lang="en-US" dirty="0" smtClean="0"/>
            </a:br>
            <a:r>
              <a:rPr lang="en-US" dirty="0" smtClean="0"/>
              <a:t>Green Clearing Alerts</a:t>
            </a:r>
            <a:endParaRPr lang="en-US" dirty="0"/>
          </a:p>
        </p:txBody>
      </p:sp>
      <p:sp>
        <p:nvSpPr>
          <p:cNvPr id="7" name="TextBox 6"/>
          <p:cNvSpPr txBox="1"/>
          <p:nvPr/>
        </p:nvSpPr>
        <p:spPr>
          <a:xfrm>
            <a:off x="304800" y="2057400"/>
            <a:ext cx="8610600" cy="1200329"/>
          </a:xfrm>
          <a:prstGeom prst="rect">
            <a:avLst/>
          </a:prstGeom>
          <a:noFill/>
        </p:spPr>
        <p:txBody>
          <a:bodyPr wrap="square" rtlCol="0">
            <a:spAutoFit/>
          </a:bodyPr>
          <a:lstStyle/>
          <a:p>
            <a:r>
              <a:rPr lang="en-US" dirty="0" smtClean="0">
                <a:solidFill>
                  <a:schemeClr val="tx2"/>
                </a:solidFill>
              </a:rPr>
              <a:t>The alert notification bar indicates when the alerts clear for your alerts of interest and works when you are actively polling SHAMU. The images below are displayed when all of your alerts of interest clear. Swiping down on the notification bar will display the last image.</a:t>
            </a:r>
            <a:endParaRPr lang="en-US" dirty="0">
              <a:solidFill>
                <a:schemeClr val="tx2"/>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821158"/>
            <a:ext cx="7068025" cy="51284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331" y="3943065"/>
            <a:ext cx="5410956" cy="70513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5480143"/>
            <a:ext cx="5364848" cy="114925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1292" y="3272334"/>
            <a:ext cx="6018708" cy="537666"/>
          </a:xfrm>
          <a:prstGeom prst="rect">
            <a:avLst/>
          </a:prstGeom>
        </p:spPr>
      </p:pic>
    </p:spTree>
    <p:extLst>
      <p:ext uri="{BB962C8B-B14F-4D97-AF65-F5344CB8AC3E}">
        <p14:creationId xmlns:p14="http://schemas.microsoft.com/office/powerpoint/2010/main" val="178060854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 Alert Details</a:t>
            </a:r>
            <a:br>
              <a:rPr lang="en-US" dirty="0" smtClean="0"/>
            </a:br>
            <a:endParaRPr lang="en-US" dirty="0"/>
          </a:p>
        </p:txBody>
      </p:sp>
      <p:sp>
        <p:nvSpPr>
          <p:cNvPr id="3" name="Content Placeholder 2"/>
          <p:cNvSpPr>
            <a:spLocks noGrp="1"/>
          </p:cNvSpPr>
          <p:nvPr>
            <p:ph sz="quarter" idx="13"/>
          </p:nvPr>
        </p:nvSpPr>
        <p:spPr/>
        <p:txBody>
          <a:bodyPr/>
          <a:lstStyle/>
          <a:p>
            <a:r>
              <a:rPr lang="en-US" dirty="0" smtClean="0"/>
              <a:t>Clicking on a given alert from the alert listing page will open the details pane showing you the job result for that alert.</a:t>
            </a:r>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4645025" y="3327797"/>
            <a:ext cx="3822700" cy="2150268"/>
          </a:xfrm>
        </p:spPr>
      </p:pic>
    </p:spTree>
    <p:extLst>
      <p:ext uri="{BB962C8B-B14F-4D97-AF65-F5344CB8AC3E}">
        <p14:creationId xmlns:p14="http://schemas.microsoft.com/office/powerpoint/2010/main" val="19745513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Details (swipe to the left)</a:t>
            </a:r>
            <a:br>
              <a:rPr lang="en-US" sz="2800" dirty="0" smtClean="0"/>
            </a:br>
            <a:endParaRPr lang="en-US" sz="2800" dirty="0"/>
          </a:p>
        </p:txBody>
      </p:sp>
      <p:sp>
        <p:nvSpPr>
          <p:cNvPr id="3" name="Content Placeholder 2"/>
          <p:cNvSpPr>
            <a:spLocks noGrp="1"/>
          </p:cNvSpPr>
          <p:nvPr>
            <p:ph sz="quarter" idx="13"/>
          </p:nvPr>
        </p:nvSpPr>
        <p:spPr/>
        <p:txBody>
          <a:bodyPr/>
          <a:lstStyle/>
          <a:p>
            <a:r>
              <a:rPr lang="en-US" dirty="0" smtClean="0"/>
              <a:t>When in the alert details pane you can swipe the screen to the left in order to view additional information for a given alert. Swiping back to the right will return you to the main alert detail pane.</a:t>
            </a:r>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4645025" y="3327797"/>
            <a:ext cx="3822700" cy="2150268"/>
          </a:xfrm>
        </p:spPr>
      </p:pic>
    </p:spTree>
    <p:extLst>
      <p:ext uri="{BB962C8B-B14F-4D97-AF65-F5344CB8AC3E}">
        <p14:creationId xmlns:p14="http://schemas.microsoft.com/office/powerpoint/2010/main" val="1780326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Details (swipe to the left)</a:t>
            </a:r>
            <a:br>
              <a:rPr lang="en-US" sz="2800" dirty="0" smtClean="0"/>
            </a:br>
            <a:endParaRPr lang="en-US" sz="2800" dirty="0"/>
          </a:p>
        </p:txBody>
      </p:sp>
      <p:sp>
        <p:nvSpPr>
          <p:cNvPr id="3" name="Content Placeholder 2"/>
          <p:cNvSpPr>
            <a:spLocks noGrp="1"/>
          </p:cNvSpPr>
          <p:nvPr>
            <p:ph sz="quarter" idx="13"/>
          </p:nvPr>
        </p:nvSpPr>
        <p:spPr/>
        <p:txBody>
          <a:bodyPr>
            <a:normAutofit lnSpcReduction="10000"/>
          </a:bodyPr>
          <a:lstStyle/>
          <a:p>
            <a:r>
              <a:rPr lang="en-US" dirty="0" smtClean="0"/>
              <a:t>The following screen shot is the alert detail pane swiped fully to the left. This displays the additional information about the alert including the job long description, last completed time and the elapsed time for the alert.</a:t>
            </a:r>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4645025" y="3327797"/>
            <a:ext cx="3822700" cy="2150268"/>
          </a:xfrm>
        </p:spPr>
      </p:pic>
    </p:spTree>
    <p:extLst>
      <p:ext uri="{BB962C8B-B14F-4D97-AF65-F5344CB8AC3E}">
        <p14:creationId xmlns:p14="http://schemas.microsoft.com/office/powerpoint/2010/main" val="1256096106"/>
      </p:ext>
    </p:extLst>
  </p:cSld>
  <p:clrMapOvr>
    <a:masterClrMapping/>
  </p:clrMapOvr>
  <p:transition spd="slow">
    <p:wheel spokes="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Reports</a:t>
            </a:r>
            <a:endParaRPr lang="en-US" sz="2800" dirty="0"/>
          </a:p>
        </p:txBody>
      </p:sp>
      <p:sp>
        <p:nvSpPr>
          <p:cNvPr id="3" name="Content Placeholder 2"/>
          <p:cNvSpPr>
            <a:spLocks noGrp="1"/>
          </p:cNvSpPr>
          <p:nvPr>
            <p:ph sz="quarter" idx="13"/>
          </p:nvPr>
        </p:nvSpPr>
        <p:spPr/>
        <p:txBody>
          <a:bodyPr>
            <a:normAutofit/>
          </a:bodyPr>
          <a:lstStyle/>
          <a:p>
            <a:r>
              <a:rPr lang="en-US" dirty="0" smtClean="0"/>
              <a:t>You access Reports from the drawer menu. Clicking the menu option will present you with a list of active reports. If you receive the message to the right then pull to refresh the reports listing.</a:t>
            </a:r>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6934200" y="2667000"/>
            <a:ext cx="1938635" cy="3446463"/>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2667000"/>
            <a:ext cx="1928646" cy="3429166"/>
          </a:xfrm>
          <a:prstGeom prst="rect">
            <a:avLst/>
          </a:prstGeom>
        </p:spPr>
      </p:pic>
    </p:spTree>
    <p:extLst>
      <p:ext uri="{BB962C8B-B14F-4D97-AF65-F5344CB8AC3E}">
        <p14:creationId xmlns:p14="http://schemas.microsoft.com/office/powerpoint/2010/main" val="156759418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Reports Pull-to-Refresh</a:t>
            </a:r>
            <a:endParaRPr lang="en-US" sz="2800" dirty="0"/>
          </a:p>
        </p:txBody>
      </p:sp>
      <p:sp>
        <p:nvSpPr>
          <p:cNvPr id="3" name="Content Placeholder 2"/>
          <p:cNvSpPr>
            <a:spLocks noGrp="1"/>
          </p:cNvSpPr>
          <p:nvPr>
            <p:ph sz="quarter" idx="13"/>
          </p:nvPr>
        </p:nvSpPr>
        <p:spPr/>
        <p:txBody>
          <a:bodyPr>
            <a:normAutofit/>
          </a:bodyPr>
          <a:lstStyle/>
          <a:p>
            <a:r>
              <a:rPr lang="en-US" dirty="0" smtClean="0"/>
              <a:t>To refresh the report listing pane, pull the page down. You will see the pane refreshing and once completed you will see all of the active reports.</a:t>
            </a:r>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234497524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Reports Listing</a:t>
            </a:r>
            <a:endParaRPr lang="en-US" sz="2800" dirty="0"/>
          </a:p>
        </p:txBody>
      </p:sp>
      <p:sp>
        <p:nvSpPr>
          <p:cNvPr id="3" name="Content Placeholder 2"/>
          <p:cNvSpPr>
            <a:spLocks noGrp="1"/>
          </p:cNvSpPr>
          <p:nvPr>
            <p:ph sz="quarter" idx="13"/>
          </p:nvPr>
        </p:nvSpPr>
        <p:spPr/>
        <p:txBody>
          <a:bodyPr>
            <a:normAutofit/>
          </a:bodyPr>
          <a:lstStyle/>
          <a:p>
            <a:r>
              <a:rPr lang="en-US" dirty="0" smtClean="0"/>
              <a:t>The report listing pane displays all of the active reports for your viewing pleasure.</a:t>
            </a:r>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225894738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Reports Details</a:t>
            </a:r>
            <a:endParaRPr lang="en-US" sz="2800" dirty="0"/>
          </a:p>
        </p:txBody>
      </p:sp>
      <p:sp>
        <p:nvSpPr>
          <p:cNvPr id="3" name="Content Placeholder 2"/>
          <p:cNvSpPr>
            <a:spLocks noGrp="1"/>
          </p:cNvSpPr>
          <p:nvPr>
            <p:ph sz="quarter" idx="13"/>
          </p:nvPr>
        </p:nvSpPr>
        <p:spPr/>
        <p:txBody>
          <a:bodyPr>
            <a:normAutofit/>
          </a:bodyPr>
          <a:lstStyle/>
          <a:p>
            <a:r>
              <a:rPr lang="en-US" dirty="0" smtClean="0"/>
              <a:t>Clicking a given report will display the report details pane.</a:t>
            </a:r>
          </a:p>
          <a:p>
            <a:endParaRPr lang="en-US" dirty="0" smtClean="0"/>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4645025" y="3327797"/>
            <a:ext cx="3822700" cy="2150268"/>
          </a:xfrm>
        </p:spPr>
      </p:pic>
    </p:spTree>
    <p:extLst>
      <p:ext uri="{BB962C8B-B14F-4D97-AF65-F5344CB8AC3E}">
        <p14:creationId xmlns:p14="http://schemas.microsoft.com/office/powerpoint/2010/main" val="121017960"/>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Home</a:t>
            </a:r>
            <a:br>
              <a:rPr lang="en-US" dirty="0" smtClean="0"/>
            </a:br>
            <a:endParaRPr lang="en-US" dirty="0"/>
          </a:p>
        </p:txBody>
      </p:sp>
      <p:sp>
        <p:nvSpPr>
          <p:cNvPr id="3" name="Content Placeholder 2"/>
          <p:cNvSpPr>
            <a:spLocks noGrp="1"/>
          </p:cNvSpPr>
          <p:nvPr>
            <p:ph sz="quarter" idx="13"/>
          </p:nvPr>
        </p:nvSpPr>
        <p:spPr/>
        <p:txBody>
          <a:bodyPr/>
          <a:lstStyle/>
          <a:p>
            <a:r>
              <a:rPr lang="en-US" dirty="0" smtClean="0"/>
              <a:t>Welcome to the future of alerting at the VA! The following image will be displayed when you install the SHAMU Mobile Monitoring Application (SHAMU-MMA)</a:t>
            </a:r>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4740382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Reports Details </a:t>
            </a:r>
            <a:br>
              <a:rPr lang="en-US" sz="2800" dirty="0" smtClean="0"/>
            </a:br>
            <a:r>
              <a:rPr lang="en-US" sz="2800" dirty="0" smtClean="0"/>
              <a:t>(Additional information – swipe left)</a:t>
            </a:r>
            <a:endParaRPr lang="en-US" sz="2800" dirty="0"/>
          </a:p>
        </p:txBody>
      </p:sp>
      <p:sp>
        <p:nvSpPr>
          <p:cNvPr id="3" name="Content Placeholder 2"/>
          <p:cNvSpPr>
            <a:spLocks noGrp="1"/>
          </p:cNvSpPr>
          <p:nvPr>
            <p:ph sz="quarter" idx="13"/>
          </p:nvPr>
        </p:nvSpPr>
        <p:spPr/>
        <p:txBody>
          <a:bodyPr>
            <a:normAutofit/>
          </a:bodyPr>
          <a:lstStyle/>
          <a:p>
            <a:r>
              <a:rPr lang="en-US" dirty="0" smtClean="0"/>
              <a:t>From the report details pane, if you swipe the screen to the left you will be presented with additional information about the report including the long job description and the last completed time.</a:t>
            </a:r>
          </a:p>
          <a:p>
            <a:endParaRPr lang="en-US" dirty="0" smtClean="0"/>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4645025" y="3327797"/>
            <a:ext cx="3822700" cy="2150268"/>
          </a:xfrm>
        </p:spPr>
      </p:pic>
    </p:spTree>
    <p:extLst>
      <p:ext uri="{BB962C8B-B14F-4D97-AF65-F5344CB8AC3E}">
        <p14:creationId xmlns:p14="http://schemas.microsoft.com/office/powerpoint/2010/main" val="4176936068"/>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Settings</a:t>
            </a:r>
            <a:endParaRPr lang="en-US" sz="2800" dirty="0"/>
          </a:p>
        </p:txBody>
      </p:sp>
      <p:sp>
        <p:nvSpPr>
          <p:cNvPr id="3" name="Content Placeholder 2"/>
          <p:cNvSpPr>
            <a:spLocks noGrp="1"/>
          </p:cNvSpPr>
          <p:nvPr>
            <p:ph sz="quarter" idx="13"/>
          </p:nvPr>
        </p:nvSpPr>
        <p:spPr/>
        <p:txBody>
          <a:bodyPr>
            <a:normAutofit/>
          </a:bodyPr>
          <a:lstStyle/>
          <a:p>
            <a:r>
              <a:rPr lang="en-US" dirty="0" smtClean="0"/>
              <a:t>From the drawer menu the settings menu allows you to configure the actions taken when an alert status changes. </a:t>
            </a:r>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62600" y="2602645"/>
            <a:ext cx="1938635" cy="3446463"/>
          </a:xfrm>
        </p:spPr>
      </p:pic>
    </p:spTree>
    <p:extLst>
      <p:ext uri="{BB962C8B-B14F-4D97-AF65-F5344CB8AC3E}">
        <p14:creationId xmlns:p14="http://schemas.microsoft.com/office/powerpoint/2010/main" val="349184396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Settings</a:t>
            </a:r>
            <a:endParaRPr lang="en-US" sz="2800" dirty="0"/>
          </a:p>
        </p:txBody>
      </p:sp>
      <p:sp>
        <p:nvSpPr>
          <p:cNvPr id="3" name="Content Placeholder 2"/>
          <p:cNvSpPr>
            <a:spLocks noGrp="1"/>
          </p:cNvSpPr>
          <p:nvPr>
            <p:ph sz="quarter" idx="13"/>
          </p:nvPr>
        </p:nvSpPr>
        <p:spPr/>
        <p:txBody>
          <a:bodyPr>
            <a:normAutofit/>
          </a:bodyPr>
          <a:lstStyle/>
          <a:p>
            <a:r>
              <a:rPr lang="en-US" dirty="0" smtClean="0"/>
              <a:t>From the drawer menu the settings menu allows you to configure the actions taken when an alert status changes. These options include:</a:t>
            </a:r>
          </a:p>
          <a:p>
            <a:pPr>
              <a:buFont typeface="Wingdings" panose="05000000000000000000" pitchFamily="2" charset="2"/>
              <a:buChar char="Ø"/>
            </a:pPr>
            <a:r>
              <a:rPr lang="en-US" dirty="0" smtClean="0"/>
              <a:t>Vibrate on alert</a:t>
            </a:r>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62600" y="2602645"/>
            <a:ext cx="1938635" cy="3446463"/>
          </a:xfrm>
        </p:spPr>
      </p:pic>
    </p:spTree>
    <p:extLst>
      <p:ext uri="{BB962C8B-B14F-4D97-AF65-F5344CB8AC3E}">
        <p14:creationId xmlns:p14="http://schemas.microsoft.com/office/powerpoint/2010/main" val="41521020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Settings</a:t>
            </a:r>
            <a:endParaRPr lang="en-US" sz="2800" dirty="0"/>
          </a:p>
        </p:txBody>
      </p:sp>
      <p:sp>
        <p:nvSpPr>
          <p:cNvPr id="3" name="Content Placeholder 2"/>
          <p:cNvSpPr>
            <a:spLocks noGrp="1"/>
          </p:cNvSpPr>
          <p:nvPr>
            <p:ph sz="quarter" idx="13"/>
          </p:nvPr>
        </p:nvSpPr>
        <p:spPr/>
        <p:txBody>
          <a:bodyPr>
            <a:normAutofit/>
          </a:bodyPr>
          <a:lstStyle/>
          <a:p>
            <a:r>
              <a:rPr lang="en-US" dirty="0" smtClean="0"/>
              <a:t>From the drawer menu the settings menu allows you to configure the actions taken when an alert status changes. These options include:</a:t>
            </a:r>
          </a:p>
          <a:p>
            <a:pPr>
              <a:buFont typeface="Wingdings" panose="05000000000000000000" pitchFamily="2" charset="2"/>
              <a:buChar char="Ø"/>
            </a:pPr>
            <a:r>
              <a:rPr lang="en-US" dirty="0" smtClean="0"/>
              <a:t>Vibrate on alert</a:t>
            </a:r>
          </a:p>
          <a:p>
            <a:pPr>
              <a:buFont typeface="Wingdings" panose="05000000000000000000" pitchFamily="2" charset="2"/>
              <a:buChar char="Ø"/>
            </a:pPr>
            <a:r>
              <a:rPr lang="en-US" dirty="0" smtClean="0"/>
              <a:t>Ring on alert</a:t>
            </a:r>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62600" y="2602645"/>
            <a:ext cx="1938635" cy="3446463"/>
          </a:xfrm>
        </p:spPr>
      </p:pic>
    </p:spTree>
    <p:extLst>
      <p:ext uri="{BB962C8B-B14F-4D97-AF65-F5344CB8AC3E}">
        <p14:creationId xmlns:p14="http://schemas.microsoft.com/office/powerpoint/2010/main" val="25355567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Settings</a:t>
            </a:r>
            <a:endParaRPr lang="en-US" sz="2800" dirty="0"/>
          </a:p>
        </p:txBody>
      </p:sp>
      <p:sp>
        <p:nvSpPr>
          <p:cNvPr id="3" name="Content Placeholder 2"/>
          <p:cNvSpPr>
            <a:spLocks noGrp="1"/>
          </p:cNvSpPr>
          <p:nvPr>
            <p:ph sz="quarter" idx="13"/>
          </p:nvPr>
        </p:nvSpPr>
        <p:spPr/>
        <p:txBody>
          <a:bodyPr>
            <a:normAutofit lnSpcReduction="10000"/>
          </a:bodyPr>
          <a:lstStyle/>
          <a:p>
            <a:r>
              <a:rPr lang="en-US" dirty="0" smtClean="0"/>
              <a:t>From the drawer menu the settings menu allows you to configure the actions taken when an alert status changes. These options include:</a:t>
            </a:r>
          </a:p>
          <a:p>
            <a:pPr>
              <a:buFont typeface="Wingdings" panose="05000000000000000000" pitchFamily="2" charset="2"/>
              <a:buChar char="Ø"/>
            </a:pPr>
            <a:r>
              <a:rPr lang="en-US" dirty="0" smtClean="0"/>
              <a:t>Vibrate on alert</a:t>
            </a:r>
          </a:p>
          <a:p>
            <a:pPr>
              <a:buFont typeface="Wingdings" panose="05000000000000000000" pitchFamily="2" charset="2"/>
              <a:buChar char="Ø"/>
            </a:pPr>
            <a:r>
              <a:rPr lang="en-US" dirty="0" smtClean="0"/>
              <a:t>Ring on alert</a:t>
            </a:r>
          </a:p>
          <a:p>
            <a:pPr>
              <a:buFont typeface="Wingdings" panose="05000000000000000000" pitchFamily="2" charset="2"/>
              <a:buChar char="Ø"/>
            </a:pPr>
            <a:r>
              <a:rPr lang="en-US" dirty="0" smtClean="0"/>
              <a:t>And …</a:t>
            </a:r>
          </a:p>
          <a:p>
            <a:pPr marL="0" indent="0">
              <a:buNone/>
            </a:pPr>
            <a:endParaRPr lang="en-US" dirty="0" smtClean="0"/>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62600" y="2602645"/>
            <a:ext cx="1938635" cy="3446463"/>
          </a:xfrm>
        </p:spPr>
      </p:pic>
    </p:spTree>
    <p:extLst>
      <p:ext uri="{BB962C8B-B14F-4D97-AF65-F5344CB8AC3E}">
        <p14:creationId xmlns:p14="http://schemas.microsoft.com/office/powerpoint/2010/main" val="15061278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Settings</a:t>
            </a:r>
            <a:endParaRPr lang="en-US" sz="2800" dirty="0"/>
          </a:p>
        </p:txBody>
      </p:sp>
      <p:sp>
        <p:nvSpPr>
          <p:cNvPr id="3" name="Content Placeholder 2"/>
          <p:cNvSpPr>
            <a:spLocks noGrp="1"/>
          </p:cNvSpPr>
          <p:nvPr>
            <p:ph sz="quarter" idx="13"/>
          </p:nvPr>
        </p:nvSpPr>
        <p:spPr/>
        <p:txBody>
          <a:bodyPr>
            <a:normAutofit/>
          </a:bodyPr>
          <a:lstStyle/>
          <a:p>
            <a:r>
              <a:rPr lang="en-US" dirty="0" smtClean="0"/>
              <a:t>Enjoy Pandora and get notified of your alerts!</a:t>
            </a:r>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2082841299"/>
      </p:ext>
    </p:extLst>
  </p:cSld>
  <p:clrMapOvr>
    <a:masterClrMapping/>
  </p:clrMapOvr>
  <mc:AlternateContent xmlns:mc="http://schemas.openxmlformats.org/markup-compatibility/2006">
    <mc:Choice xmlns:p14="http://schemas.microsoft.com/office/powerpoint/2010/main" Requires="p14">
      <p:transition spd="slow" p14:dur="4400">
        <p14:honeycomb/>
        <p:sndAc>
          <p:stSnd>
            <p:snd r:embed="rId2" name="Batch_Flow_alert_is_active.wav"/>
          </p:stSnd>
        </p:sndAc>
      </p:transition>
    </mc:Choice>
    <mc:Fallback>
      <p:transition spd="slow">
        <p:fade/>
        <p:sndAc>
          <p:stSnd>
            <p:snd r:embed="rId2" name="Batch_Flow_alert_is_active.wav"/>
          </p:stSnd>
        </p:sndAc>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SHAMU – Alert Widget</a:t>
            </a:r>
            <a:endParaRPr lang="en-US" dirty="0"/>
          </a:p>
        </p:txBody>
      </p:sp>
      <p:sp>
        <p:nvSpPr>
          <p:cNvPr id="3" name="Subtitle 2"/>
          <p:cNvSpPr>
            <a:spLocks noGrp="1"/>
          </p:cNvSpPr>
          <p:nvPr>
            <p:ph type="subTitle" idx="1"/>
          </p:nvPr>
        </p:nvSpPr>
        <p:spPr/>
        <p:txBody>
          <a:bodyPr/>
          <a:lstStyle/>
          <a:p>
            <a:r>
              <a:rPr lang="en-US" dirty="0" smtClean="0"/>
              <a:t>The SHAMU widget keeps you up to date with SHAMU right from your home page. Just drop the widget onto your home page to see at a glance the state of SHAMU based on your alerts of interest!</a:t>
            </a:r>
            <a:endParaRPr lang="en-US" dirty="0"/>
          </a:p>
        </p:txBody>
      </p:sp>
    </p:spTree>
    <p:extLst>
      <p:ext uri="{BB962C8B-B14F-4D97-AF65-F5344CB8AC3E}">
        <p14:creationId xmlns:p14="http://schemas.microsoft.com/office/powerpoint/2010/main" val="580131223"/>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Polling</a:t>
            </a:r>
            <a:endParaRPr lang="en-US" sz="2800" dirty="0"/>
          </a:p>
        </p:txBody>
      </p:sp>
      <p:sp>
        <p:nvSpPr>
          <p:cNvPr id="3" name="Content Placeholder 2"/>
          <p:cNvSpPr>
            <a:spLocks noGrp="1"/>
          </p:cNvSpPr>
          <p:nvPr>
            <p:ph sz="quarter" idx="13"/>
          </p:nvPr>
        </p:nvSpPr>
        <p:spPr/>
        <p:txBody>
          <a:bodyPr>
            <a:normAutofit/>
          </a:bodyPr>
          <a:lstStyle/>
          <a:p>
            <a:r>
              <a:rPr lang="en-US" dirty="0" smtClean="0"/>
              <a:t>The widget to the right is displaying that SHAMU is in the green state (all alerts of interest are green) and that we are actively polling as indicated by the running man.</a:t>
            </a:r>
          </a:p>
          <a:p>
            <a:pPr marL="0" indent="0">
              <a:buNone/>
            </a:pPr>
            <a:endParaRPr lang="en-US" dirty="0" smtClean="0"/>
          </a:p>
          <a:p>
            <a:endParaRPr lang="en-US" dirty="0" smtClean="0"/>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645025" y="3310442"/>
            <a:ext cx="3822700" cy="2184978"/>
          </a:xfrm>
        </p:spPr>
      </p:pic>
    </p:spTree>
    <p:extLst>
      <p:ext uri="{BB962C8B-B14F-4D97-AF65-F5344CB8AC3E}">
        <p14:creationId xmlns:p14="http://schemas.microsoft.com/office/powerpoint/2010/main" val="48202480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Polling</a:t>
            </a:r>
            <a:endParaRPr lang="en-US" sz="2800" dirty="0"/>
          </a:p>
        </p:txBody>
      </p:sp>
      <p:sp>
        <p:nvSpPr>
          <p:cNvPr id="3" name="Content Placeholder 2"/>
          <p:cNvSpPr>
            <a:spLocks noGrp="1"/>
          </p:cNvSpPr>
          <p:nvPr>
            <p:ph sz="quarter" idx="13"/>
          </p:nvPr>
        </p:nvSpPr>
        <p:spPr/>
        <p:txBody>
          <a:bodyPr>
            <a:normAutofit/>
          </a:bodyPr>
          <a:lstStyle/>
          <a:p>
            <a:r>
              <a:rPr lang="en-US" dirty="0" smtClean="0"/>
              <a:t>The widget to the right is displaying that SHAMU is currently alerting as indicated by the red text and red </a:t>
            </a:r>
            <a:r>
              <a:rPr lang="en-US" dirty="0" smtClean="0">
                <a:solidFill>
                  <a:srgbClr val="FF0000"/>
                </a:solidFill>
              </a:rPr>
              <a:t>X</a:t>
            </a:r>
            <a:r>
              <a:rPr lang="en-US" dirty="0" smtClean="0"/>
              <a:t>.</a:t>
            </a:r>
            <a:r>
              <a:rPr lang="en-US" dirty="0"/>
              <a:t> </a:t>
            </a:r>
            <a:r>
              <a:rPr lang="en-US" dirty="0" smtClean="0"/>
              <a:t> The running man, again, indicates  that the service is running (a.k.a. we are actively polling). </a:t>
            </a:r>
          </a:p>
          <a:p>
            <a:pPr marL="0" indent="0">
              <a:buNone/>
            </a:pPr>
            <a:endParaRPr lang="en-US" dirty="0" smtClean="0"/>
          </a:p>
          <a:p>
            <a:endParaRPr lang="en-US" dirty="0" smtClean="0"/>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645025" y="3322603"/>
            <a:ext cx="3822700" cy="2160656"/>
          </a:xfrm>
        </p:spPr>
      </p:pic>
    </p:spTree>
    <p:extLst>
      <p:ext uri="{BB962C8B-B14F-4D97-AF65-F5344CB8AC3E}">
        <p14:creationId xmlns:p14="http://schemas.microsoft.com/office/powerpoint/2010/main" val="42894488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Polling</a:t>
            </a:r>
            <a:endParaRPr lang="en-US" sz="2800" dirty="0"/>
          </a:p>
        </p:txBody>
      </p:sp>
      <p:sp>
        <p:nvSpPr>
          <p:cNvPr id="3" name="Content Placeholder 2"/>
          <p:cNvSpPr>
            <a:spLocks noGrp="1"/>
          </p:cNvSpPr>
          <p:nvPr>
            <p:ph sz="quarter" idx="13"/>
          </p:nvPr>
        </p:nvSpPr>
        <p:spPr/>
        <p:txBody>
          <a:bodyPr>
            <a:normAutofit/>
          </a:bodyPr>
          <a:lstStyle/>
          <a:p>
            <a:r>
              <a:rPr lang="en-US" dirty="0" smtClean="0"/>
              <a:t>The widget to the right is displaying that SHAMU was alerting as of the last refresh. The grim reaper indicates that the service is killed (a.k.a. we are not polling) so the red status is as of the last SHAMU refresh. </a:t>
            </a:r>
          </a:p>
          <a:p>
            <a:pPr marL="0" indent="0">
              <a:buNone/>
            </a:pPr>
            <a:endParaRPr lang="en-US" dirty="0" smtClean="0"/>
          </a:p>
          <a:p>
            <a:endParaRPr lang="en-US" dirty="0" smtClean="0"/>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645025" y="3359045"/>
            <a:ext cx="3822700" cy="2087773"/>
          </a:xfrm>
        </p:spPr>
      </p:pic>
    </p:spTree>
    <p:extLst>
      <p:ext uri="{BB962C8B-B14F-4D97-AF65-F5344CB8AC3E}">
        <p14:creationId xmlns:p14="http://schemas.microsoft.com/office/powerpoint/2010/main" val="2273929961"/>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Welcome</a:t>
            </a:r>
            <a:br>
              <a:rPr lang="en-US" dirty="0" smtClean="0"/>
            </a:br>
            <a:endParaRPr lang="en-US" dirty="0"/>
          </a:p>
        </p:txBody>
      </p:sp>
      <p:sp>
        <p:nvSpPr>
          <p:cNvPr id="3" name="Content Placeholder 2"/>
          <p:cNvSpPr>
            <a:spLocks noGrp="1"/>
          </p:cNvSpPr>
          <p:nvPr>
            <p:ph sz="quarter" idx="13"/>
          </p:nvPr>
        </p:nvSpPr>
        <p:spPr/>
        <p:txBody>
          <a:bodyPr/>
          <a:lstStyle/>
          <a:p>
            <a:r>
              <a:rPr lang="en-US" dirty="0" smtClean="0"/>
              <a:t>Welcome screen – When you first start the application you will be presented with a welcome screen. Clicking ‘OK’ will present you with the configuration screen.</a:t>
            </a:r>
          </a:p>
          <a:p>
            <a:endParaRPr lang="en-US" dirty="0" smtClean="0"/>
          </a:p>
          <a:p>
            <a:endParaRPr lang="en-US" dirty="0"/>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267880504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No Network Access</a:t>
            </a:r>
            <a:endParaRPr lang="en-US" sz="2800" dirty="0"/>
          </a:p>
        </p:txBody>
      </p:sp>
      <p:sp>
        <p:nvSpPr>
          <p:cNvPr id="3" name="Content Placeholder 2"/>
          <p:cNvSpPr>
            <a:spLocks noGrp="1"/>
          </p:cNvSpPr>
          <p:nvPr>
            <p:ph sz="quarter" idx="13"/>
          </p:nvPr>
        </p:nvSpPr>
        <p:spPr/>
        <p:txBody>
          <a:bodyPr>
            <a:normAutofit fontScale="92500"/>
          </a:bodyPr>
          <a:lstStyle/>
          <a:p>
            <a:r>
              <a:rPr lang="en-US" dirty="0" smtClean="0"/>
              <a:t>The widget to the right is displaying that SHAMU was alerting as indicated by the red text and red </a:t>
            </a:r>
            <a:r>
              <a:rPr lang="en-US" dirty="0" smtClean="0">
                <a:solidFill>
                  <a:srgbClr val="FF0000"/>
                </a:solidFill>
              </a:rPr>
              <a:t>X </a:t>
            </a:r>
            <a:r>
              <a:rPr lang="en-US" dirty="0" smtClean="0"/>
              <a:t>as of the last refresh. The waiting man indicates that we do not have network access. Once network connectivity returns we will be presented with the running man again. </a:t>
            </a:r>
          </a:p>
          <a:p>
            <a:pPr marL="0" indent="0">
              <a:buNone/>
            </a:pPr>
            <a:endParaRPr lang="en-US" dirty="0" smtClean="0"/>
          </a:p>
          <a:p>
            <a:endParaRPr lang="en-US" dirty="0" smtClean="0"/>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645025" y="3392718"/>
            <a:ext cx="3822700" cy="2020426"/>
          </a:xfrm>
        </p:spPr>
      </p:pic>
    </p:spTree>
    <p:extLst>
      <p:ext uri="{BB962C8B-B14F-4D97-AF65-F5344CB8AC3E}">
        <p14:creationId xmlns:p14="http://schemas.microsoft.com/office/powerpoint/2010/main" val="800509049"/>
      </p:ext>
    </p:extLst>
  </p:cSld>
  <p:clrMapOvr>
    <a:masterClrMapping/>
  </p:clrMapOvr>
  <p:transition spd="slow">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SHAMU – Alert Settings</a:t>
            </a:r>
            <a:endParaRPr lang="en-US" sz="2800" dirty="0"/>
          </a:p>
        </p:txBody>
      </p:sp>
      <p:sp>
        <p:nvSpPr>
          <p:cNvPr id="3" name="Content Placeholder 2"/>
          <p:cNvSpPr>
            <a:spLocks noGrp="1"/>
          </p:cNvSpPr>
          <p:nvPr>
            <p:ph sz="quarter" idx="13"/>
          </p:nvPr>
        </p:nvSpPr>
        <p:spPr/>
        <p:txBody>
          <a:bodyPr>
            <a:normAutofit fontScale="85000" lnSpcReduction="10000"/>
          </a:bodyPr>
          <a:lstStyle/>
          <a:p>
            <a:r>
              <a:rPr lang="en-US" dirty="0" smtClean="0"/>
              <a:t>Resizing the widget by pulling it down will display additional alerting settings. The shaking phone on the far left indicates that the phone will vibrate when an alert is fired. The center image corresponds to the audible setting, and the megaphone to the right indicates that the alert will be announced when the alert fires.</a:t>
            </a:r>
          </a:p>
          <a:p>
            <a:pPr marL="0" indent="0">
              <a:buNone/>
            </a:pPr>
            <a:endParaRPr lang="en-US" dirty="0" smtClean="0"/>
          </a:p>
          <a:p>
            <a:endParaRPr lang="en-US" dirty="0" smtClean="0"/>
          </a:p>
          <a:p>
            <a:endParaRPr lang="en-US" dirty="0" smtClean="0"/>
          </a:p>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061527" y="2679700"/>
            <a:ext cx="2989696" cy="3446463"/>
          </a:xfrm>
        </p:spPr>
      </p:pic>
    </p:spTree>
    <p:extLst>
      <p:ext uri="{BB962C8B-B14F-4D97-AF65-F5344CB8AC3E}">
        <p14:creationId xmlns:p14="http://schemas.microsoft.com/office/powerpoint/2010/main" val="3328565343"/>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End…or is it just the beginning?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057400"/>
            <a:ext cx="2857500" cy="2857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057400"/>
            <a:ext cx="2895600" cy="2895600"/>
          </a:xfrm>
          <a:prstGeom prst="rect">
            <a:avLst/>
          </a:prstGeom>
        </p:spPr>
      </p:pic>
    </p:spTree>
    <p:extLst>
      <p:ext uri="{BB962C8B-B14F-4D97-AF65-F5344CB8AC3E}">
        <p14:creationId xmlns:p14="http://schemas.microsoft.com/office/powerpoint/2010/main" val="2960659774"/>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Welcome</a:t>
            </a:r>
            <a:br>
              <a:rPr lang="en-US" dirty="0" smtClean="0"/>
            </a:br>
            <a:endParaRPr lang="en-US" dirty="0"/>
          </a:p>
        </p:txBody>
      </p:sp>
      <p:sp>
        <p:nvSpPr>
          <p:cNvPr id="3" name="Content Placeholder 2"/>
          <p:cNvSpPr>
            <a:spLocks noGrp="1"/>
          </p:cNvSpPr>
          <p:nvPr>
            <p:ph sz="quarter" idx="13"/>
          </p:nvPr>
        </p:nvSpPr>
        <p:spPr/>
        <p:txBody>
          <a:bodyPr/>
          <a:lstStyle/>
          <a:p>
            <a:r>
              <a:rPr lang="en-US" dirty="0" smtClean="0"/>
              <a:t>Configure – Set your endpoint to SHAMU and your polling interval and click ‘Fetch Alerts’.</a:t>
            </a:r>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1850860554"/>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Configuration Success</a:t>
            </a:r>
            <a:br>
              <a:rPr lang="en-US" dirty="0" smtClean="0"/>
            </a:br>
            <a:endParaRPr lang="en-US" dirty="0"/>
          </a:p>
        </p:txBody>
      </p:sp>
      <p:sp>
        <p:nvSpPr>
          <p:cNvPr id="3" name="Content Placeholder 2"/>
          <p:cNvSpPr>
            <a:spLocks noGrp="1"/>
          </p:cNvSpPr>
          <p:nvPr>
            <p:ph sz="quarter" idx="13"/>
          </p:nvPr>
        </p:nvSpPr>
        <p:spPr/>
        <p:txBody>
          <a:bodyPr/>
          <a:lstStyle/>
          <a:p>
            <a:r>
              <a:rPr lang="en-US" dirty="0" smtClean="0"/>
              <a:t>Success! You have reached SHAMU and will be presented with all of the active alerts with the option to select alerts of interest.</a:t>
            </a:r>
          </a:p>
          <a:p>
            <a:pPr marL="0" indent="0">
              <a:buNone/>
            </a:pPr>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447945341"/>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 Select Alerts of Interest</a:t>
            </a:r>
            <a:br>
              <a:rPr lang="en-US" dirty="0" smtClean="0"/>
            </a:br>
            <a:endParaRPr lang="en-US" dirty="0"/>
          </a:p>
        </p:txBody>
      </p:sp>
      <p:sp>
        <p:nvSpPr>
          <p:cNvPr id="3" name="Content Placeholder 2"/>
          <p:cNvSpPr>
            <a:spLocks noGrp="1"/>
          </p:cNvSpPr>
          <p:nvPr>
            <p:ph sz="quarter" idx="13"/>
          </p:nvPr>
        </p:nvSpPr>
        <p:spPr/>
        <p:txBody>
          <a:bodyPr/>
          <a:lstStyle/>
          <a:p>
            <a:r>
              <a:rPr lang="en-US" dirty="0" smtClean="0"/>
              <a:t>Select alerts of interest. You will only be notified for the alerts that you select on this pane.</a:t>
            </a:r>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39103950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 Drawer</a:t>
            </a:r>
            <a:r>
              <a:rPr lang="en-US" dirty="0"/>
              <a:t> </a:t>
            </a:r>
            <a:r>
              <a:rPr lang="en-US" dirty="0" smtClean="0"/>
              <a:t>Menu</a:t>
            </a:r>
            <a:br>
              <a:rPr lang="en-US" dirty="0" smtClean="0"/>
            </a:br>
            <a:endParaRPr lang="en-US" dirty="0"/>
          </a:p>
        </p:txBody>
      </p:sp>
      <p:sp>
        <p:nvSpPr>
          <p:cNvPr id="3" name="Content Placeholder 2"/>
          <p:cNvSpPr>
            <a:spLocks noGrp="1"/>
          </p:cNvSpPr>
          <p:nvPr>
            <p:ph sz="quarter" idx="13"/>
          </p:nvPr>
        </p:nvSpPr>
        <p:spPr/>
        <p:txBody>
          <a:bodyPr/>
          <a:lstStyle/>
          <a:p>
            <a:r>
              <a:rPr lang="en-US" dirty="0" smtClean="0"/>
              <a:t>Click SHAMU in the title bar to view the menu drawer giving you access to your Alerts, Reports, app Configuration and alert Settings.</a:t>
            </a:r>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41522376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 Alert Pull-to-Refresh</a:t>
            </a:r>
            <a:br>
              <a:rPr lang="en-US" dirty="0" smtClean="0"/>
            </a:br>
            <a:endParaRPr lang="en-US" dirty="0"/>
          </a:p>
        </p:txBody>
      </p:sp>
      <p:sp>
        <p:nvSpPr>
          <p:cNvPr id="3" name="Content Placeholder 2"/>
          <p:cNvSpPr>
            <a:spLocks noGrp="1"/>
          </p:cNvSpPr>
          <p:nvPr>
            <p:ph sz="quarter" idx="13"/>
          </p:nvPr>
        </p:nvSpPr>
        <p:spPr/>
        <p:txBody>
          <a:bodyPr/>
          <a:lstStyle/>
          <a:p>
            <a:r>
              <a:rPr lang="en-US" dirty="0" smtClean="0"/>
              <a:t>When you pull down on the listing a web service call is made to SHAMU and the list is refreshed with the current alert statuses.</a:t>
            </a:r>
          </a:p>
          <a:p>
            <a:endParaRPr lang="en-US" dirty="0" smtClean="0"/>
          </a:p>
          <a:p>
            <a:pPr marL="0" indent="0">
              <a:buNone/>
            </a:pPr>
            <a:endParaRPr lang="en-US" dirty="0" smtClean="0"/>
          </a:p>
          <a:p>
            <a:endParaRPr lang="en-US" dirty="0" smtClean="0"/>
          </a:p>
          <a:p>
            <a:endParaRPr lang="en-US" dirty="0" smtClean="0"/>
          </a:p>
          <a:p>
            <a:endParaRPr lang="en-US" dirty="0"/>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2750424267"/>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SHAMU – Alert Monitoring Screen</a:t>
            </a:r>
            <a:br>
              <a:rPr lang="en-US" dirty="0" smtClean="0"/>
            </a:br>
            <a:endParaRPr lang="en-US" dirty="0"/>
          </a:p>
        </p:txBody>
      </p:sp>
      <p:sp>
        <p:nvSpPr>
          <p:cNvPr id="3" name="Content Placeholder 2"/>
          <p:cNvSpPr>
            <a:spLocks noGrp="1"/>
          </p:cNvSpPr>
          <p:nvPr>
            <p:ph sz="quarter" idx="13"/>
          </p:nvPr>
        </p:nvSpPr>
        <p:spPr/>
        <p:txBody>
          <a:bodyPr/>
          <a:lstStyle/>
          <a:p>
            <a:r>
              <a:rPr lang="en-US" dirty="0" smtClean="0"/>
              <a:t>When you click the Alert drawer menu you will see the status of all of the alerts that you are interested in.</a:t>
            </a:r>
          </a:p>
          <a:p>
            <a:pPr marL="0" indent="0">
              <a:buNone/>
            </a:pPr>
            <a:endParaRPr lang="en-US" dirty="0" smtClean="0"/>
          </a:p>
          <a:p>
            <a:endParaRPr lang="en-US" dirty="0" smtClean="0"/>
          </a:p>
          <a:p>
            <a:endParaRPr lang="en-US" dirty="0" smtClean="0"/>
          </a:p>
          <a:p>
            <a:endParaRPr lang="en-US" dirty="0"/>
          </a:p>
        </p:txBody>
      </p:sp>
      <p:pic>
        <p:nvPicPr>
          <p:cNvPr id="5" name="Content Placeholder 4"/>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587057" y="2679700"/>
            <a:ext cx="1938635" cy="3446463"/>
          </a:xfrm>
        </p:spPr>
      </p:pic>
    </p:spTree>
    <p:extLst>
      <p:ext uri="{BB962C8B-B14F-4D97-AF65-F5344CB8AC3E}">
        <p14:creationId xmlns:p14="http://schemas.microsoft.com/office/powerpoint/2010/main" val="16247637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204</TotalTime>
  <Words>1160</Words>
  <Application>Microsoft Office PowerPoint</Application>
  <PresentationFormat>On-screen Show (4:3)</PresentationFormat>
  <Paragraphs>190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Waveform</vt:lpstr>
      <vt:lpstr>SHAMU Mobile Monitoring Application (SHAMU-MMA)</vt:lpstr>
      <vt:lpstr>SHAMU Home </vt:lpstr>
      <vt:lpstr>SHAMU Welcome </vt:lpstr>
      <vt:lpstr>SHAMU Welcome </vt:lpstr>
      <vt:lpstr>SHAMU Configuration Success </vt:lpstr>
      <vt:lpstr>SHAMU – Select Alerts of Interest </vt:lpstr>
      <vt:lpstr>SHAMU – Drawer Menu </vt:lpstr>
      <vt:lpstr>SHAMU – Alert Pull-to-Refresh </vt:lpstr>
      <vt:lpstr>SHAMU – Alert Monitoring Screen </vt:lpstr>
      <vt:lpstr>SHAMU – Alert Polling</vt:lpstr>
      <vt:lpstr>SHAMU – Alert Notification Bar Red Alerts</vt:lpstr>
      <vt:lpstr>SHAMU – Alert Notification Bar Green Clearing Alerts</vt:lpstr>
      <vt:lpstr>SHAMU – Alert Details </vt:lpstr>
      <vt:lpstr>SHAMU – Alert Details (swipe to the left) </vt:lpstr>
      <vt:lpstr>SHAMU – Alert Details (swipe to the left) </vt:lpstr>
      <vt:lpstr>SHAMU – Reports</vt:lpstr>
      <vt:lpstr>SHAMU – Reports Pull-to-Refresh</vt:lpstr>
      <vt:lpstr>SHAMU – Reports Listing</vt:lpstr>
      <vt:lpstr>SHAMU – Reports Details</vt:lpstr>
      <vt:lpstr>SHAMU – Reports Details  (Additional information – swipe left)</vt:lpstr>
      <vt:lpstr>SHAMU – Alert Settings</vt:lpstr>
      <vt:lpstr>SHAMU – Alert Settings</vt:lpstr>
      <vt:lpstr>SHAMU – Alert Settings</vt:lpstr>
      <vt:lpstr>SHAMU – Alert Settings</vt:lpstr>
      <vt:lpstr>SHAMU – Alert Settings</vt:lpstr>
      <vt:lpstr>SHAMU – Alert Widget</vt:lpstr>
      <vt:lpstr>SHAMU – Alert Polling</vt:lpstr>
      <vt:lpstr>SHAMU – Alert Polling</vt:lpstr>
      <vt:lpstr>SHAMU – Alert Polling</vt:lpstr>
      <vt:lpstr>SHAMU – Alert No Network Access</vt:lpstr>
      <vt:lpstr>SHAMU – Alert Settings</vt:lpstr>
      <vt:lpstr>The End…or is it just the beginning?</vt:lpstr>
    </vt:vector>
  </TitlesOfParts>
  <Company>Arbitration Forums,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SHAMU Mobile Monitoring Application (MMA)</dc:title>
  <dc:creator>Greg Bowman</dc:creator>
  <cp:lastModifiedBy>Greg Bowman</cp:lastModifiedBy>
  <cp:revision>17</cp:revision>
  <dcterms:created xsi:type="dcterms:W3CDTF">2014-11-07T15:54:08Z</dcterms:created>
  <dcterms:modified xsi:type="dcterms:W3CDTF">2014-11-07T19:18:57Z</dcterms:modified>
</cp:coreProperties>
</file>